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708" r:id="rId2"/>
  </p:sldMasterIdLst>
  <p:notesMasterIdLst>
    <p:notesMasterId r:id="rId9"/>
  </p:notesMasterIdLst>
  <p:handoutMasterIdLst>
    <p:handoutMasterId r:id="rId10"/>
  </p:handoutMasterIdLst>
  <p:sldIdLst>
    <p:sldId id="277" r:id="rId3"/>
    <p:sldId id="290" r:id="rId4"/>
    <p:sldId id="297" r:id="rId5"/>
    <p:sldId id="295" r:id="rId6"/>
    <p:sldId id="296" r:id="rId7"/>
    <p:sldId id="279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0"/>
    <p:restoredTop sz="94690"/>
  </p:normalViewPr>
  <p:slideViewPr>
    <p:cSldViewPr snapToGrid="0" snapToObjects="1">
      <p:cViewPr varScale="1">
        <p:scale>
          <a:sx n="132" d="100"/>
          <a:sy n="132" d="100"/>
        </p:scale>
        <p:origin x="94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5" d="100"/>
          <a:sy n="135" d="100"/>
        </p:scale>
        <p:origin x="31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5D61E-4B14-9A43-885F-0D99B3613508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E00EA-C5D4-E543-8767-C93FC90B97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956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1A8A6-042C-B74D-AD5E-46228DF84AE9}" type="datetimeFigureOut">
              <a:rPr lang="fi-FI" smtClean="0"/>
              <a:t>21.3.2018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9A181-6AA3-364C-9D97-EE54981EBD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63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hankkeen aloitus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551329" y="1818041"/>
            <a:ext cx="6858000" cy="358569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 smtClean="0"/>
              <a:t>ALAHANKKEEN NIMI</a:t>
            </a:r>
            <a:endParaRPr lang="fi-FI" dirty="0"/>
          </a:p>
        </p:txBody>
      </p:sp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551329" y="2553130"/>
            <a:ext cx="6858000" cy="2387600"/>
          </a:xfrm>
        </p:spPr>
        <p:txBody>
          <a:bodyPr anchor="b">
            <a:noAutofit/>
          </a:bodyPr>
          <a:lstStyle>
            <a:lvl1pPr algn="l">
              <a:lnSpc>
                <a:spcPct val="113000"/>
              </a:lnSpc>
              <a:defRPr sz="4000">
                <a:latin typeface="+mj-lt"/>
              </a:defRPr>
            </a:lvl1pPr>
          </a:lstStyle>
          <a:p>
            <a:r>
              <a:rPr lang="fi-FI" dirty="0" smtClean="0"/>
              <a:t>NAPAKKA</a:t>
            </a:r>
            <a:br>
              <a:rPr lang="fi-FI" dirty="0" smtClean="0"/>
            </a:br>
            <a:r>
              <a:rPr lang="fi-FI" dirty="0" smtClean="0"/>
              <a:t>ESITYKSEN OTSIKKO</a:t>
            </a:r>
            <a:br>
              <a:rPr lang="fi-FI" dirty="0" smtClean="0"/>
            </a:br>
            <a:r>
              <a:rPr lang="fi-FI" dirty="0" smtClean="0"/>
              <a:t>TÄHÄN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DIAN LYHYT 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+mn-lt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50460" y="6517263"/>
            <a:ext cx="2520000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, kuvallinen sisältö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707727"/>
            <a:ext cx="4937760" cy="615027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5696693" y="1971339"/>
            <a:ext cx="2949178" cy="323128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aseline="0"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dirty="0" err="1" smtClean="0"/>
              <a:t>Lorem</a:t>
            </a:r>
            <a:r>
              <a:rPr lang="fi-FI" dirty="0" smtClean="0"/>
              <a:t> </a:t>
            </a:r>
            <a:r>
              <a:rPr lang="fi-FI" dirty="0" err="1" smtClean="0"/>
              <a:t>ipsum</a:t>
            </a:r>
            <a:r>
              <a:rPr lang="fi-FI" dirty="0" smtClean="0"/>
              <a:t> </a:t>
            </a:r>
            <a:r>
              <a:rPr lang="fi-FI" dirty="0" err="1" smtClean="0"/>
              <a:t>dolor</a:t>
            </a:r>
            <a:r>
              <a:rPr lang="fi-FI" dirty="0" smtClean="0"/>
              <a:t> </a:t>
            </a:r>
            <a:r>
              <a:rPr lang="fi-FI" dirty="0" err="1" smtClean="0"/>
              <a:t>sit</a:t>
            </a:r>
            <a:r>
              <a:rPr lang="fi-FI" dirty="0" smtClean="0"/>
              <a:t> </a:t>
            </a:r>
            <a:r>
              <a:rPr lang="fi-FI" dirty="0" err="1" smtClean="0"/>
              <a:t>amet</a:t>
            </a:r>
            <a:r>
              <a:rPr lang="fi-FI" dirty="0" smtClean="0"/>
              <a:t>, </a:t>
            </a:r>
            <a:r>
              <a:rPr lang="fi-FI" dirty="0" err="1" smtClean="0"/>
              <a:t>consectetur</a:t>
            </a:r>
            <a:r>
              <a:rPr lang="fi-FI" dirty="0" smtClean="0"/>
              <a:t> </a:t>
            </a:r>
            <a:r>
              <a:rPr lang="fi-FI" dirty="0" err="1" smtClean="0"/>
              <a:t>adipiscing</a:t>
            </a:r>
            <a:r>
              <a:rPr lang="fi-FI" dirty="0" smtClean="0"/>
              <a:t> elit. </a:t>
            </a:r>
            <a:r>
              <a:rPr lang="fi-FI" dirty="0" err="1" smtClean="0"/>
              <a:t>Aenean</a:t>
            </a:r>
            <a:r>
              <a:rPr lang="fi-FI" dirty="0" smtClean="0"/>
              <a:t> </a:t>
            </a:r>
            <a:r>
              <a:rPr lang="fi-FI" dirty="0" err="1" smtClean="0"/>
              <a:t>mollis</a:t>
            </a:r>
            <a:r>
              <a:rPr lang="fi-FI" dirty="0" smtClean="0"/>
              <a:t> </a:t>
            </a:r>
            <a:r>
              <a:rPr lang="fi-FI" dirty="0" err="1" smtClean="0"/>
              <a:t>dolor</a:t>
            </a:r>
            <a:r>
              <a:rPr lang="fi-FI" dirty="0" smtClean="0"/>
              <a:t> </a:t>
            </a:r>
            <a:r>
              <a:rPr lang="fi-FI" dirty="0" err="1" smtClean="0"/>
              <a:t>ligula</a:t>
            </a:r>
            <a:r>
              <a:rPr lang="fi-FI" dirty="0" smtClean="0"/>
              <a:t>, id </a:t>
            </a:r>
            <a:r>
              <a:rPr lang="fi-FI" dirty="0" err="1" smtClean="0"/>
              <a:t>consectetur</a:t>
            </a:r>
            <a:r>
              <a:rPr lang="fi-FI" dirty="0" smtClean="0"/>
              <a:t> </a:t>
            </a:r>
            <a:r>
              <a:rPr lang="fi-FI" dirty="0" err="1" smtClean="0"/>
              <a:t>nulla</a:t>
            </a:r>
            <a:r>
              <a:rPr lang="fi-FI" dirty="0" smtClean="0"/>
              <a:t> </a:t>
            </a:r>
            <a:r>
              <a:rPr lang="fi-FI" dirty="0" err="1" smtClean="0"/>
              <a:t>blandit</a:t>
            </a:r>
            <a:r>
              <a:rPr lang="fi-FI" dirty="0" smtClean="0"/>
              <a:t> a. </a:t>
            </a:r>
            <a:r>
              <a:rPr lang="fi-FI" dirty="0" err="1" smtClean="0"/>
              <a:t>Sed</a:t>
            </a:r>
            <a:r>
              <a:rPr lang="fi-FI" dirty="0" smtClean="0"/>
              <a:t> </a:t>
            </a:r>
            <a:r>
              <a:rPr lang="fi-FI" dirty="0" err="1" smtClean="0"/>
              <a:t>eget</a:t>
            </a:r>
            <a:r>
              <a:rPr lang="fi-FI" dirty="0" smtClean="0"/>
              <a:t> tellus </a:t>
            </a:r>
            <a:r>
              <a:rPr lang="fi-FI" dirty="0" err="1" smtClean="0"/>
              <a:t>neque</a:t>
            </a:r>
            <a:r>
              <a:rPr lang="fi-FI" dirty="0" smtClean="0"/>
              <a:t>. </a:t>
            </a:r>
            <a:r>
              <a:rPr lang="fi-FI" dirty="0" err="1" smtClean="0"/>
              <a:t>Nulla</a:t>
            </a:r>
            <a:r>
              <a:rPr lang="fi-FI" dirty="0" smtClean="0"/>
              <a:t> </a:t>
            </a:r>
            <a:r>
              <a:rPr lang="fi-FI" dirty="0" err="1" smtClean="0"/>
              <a:t>condimentum</a:t>
            </a:r>
            <a:r>
              <a:rPr lang="fi-FI" dirty="0" smtClean="0"/>
              <a:t> </a:t>
            </a:r>
            <a:r>
              <a:rPr lang="fi-FI" dirty="0" err="1" smtClean="0"/>
              <a:t>ullamcorper</a:t>
            </a:r>
            <a:r>
              <a:rPr lang="fi-FI" dirty="0" smtClean="0"/>
              <a:t> </a:t>
            </a:r>
            <a:r>
              <a:rPr lang="fi-FI" dirty="0" err="1" smtClean="0"/>
              <a:t>tincidunt</a:t>
            </a:r>
            <a:r>
              <a:rPr lang="fi-FI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af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208186" y="214490"/>
            <a:ext cx="7886700" cy="348296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DIAN OTSIKKO</a:t>
            </a:r>
          </a:p>
        </p:txBody>
      </p:sp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711201"/>
            <a:ext cx="9144000" cy="614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 dian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leh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3887" y="1709740"/>
            <a:ext cx="8294201" cy="2163014"/>
          </a:xfrm>
        </p:spPr>
        <p:txBody>
          <a:bodyPr anchor="b">
            <a:noAutofit/>
          </a:bodyPr>
          <a:lstStyle>
            <a:lvl1pPr algn="ctr">
              <a:defRPr sz="4500" baseline="0">
                <a:latin typeface="+mj-lt"/>
              </a:defRPr>
            </a:lvl1pPr>
          </a:lstStyle>
          <a:p>
            <a:r>
              <a:rPr lang="fi-FI" dirty="0" smtClean="0"/>
              <a:t>Väliotsikko </a:t>
            </a:r>
            <a:br>
              <a:rPr lang="fi-FI" dirty="0" smtClean="0"/>
            </a:br>
            <a:r>
              <a:rPr lang="fi-FI" dirty="0" smtClean="0"/>
              <a:t>ytimekkäästi tähän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8294200" cy="1500187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Välilehdet rytmittävät ja jäsentävät esityksen. </a:t>
            </a:r>
          </a:p>
          <a:p>
            <a:pPr lvl="0"/>
            <a:r>
              <a:rPr lang="fi-FI" dirty="0" smtClean="0"/>
              <a:t>Samalla ne muodostavat hengähdystauon aiheiden välille.</a:t>
            </a:r>
          </a:p>
          <a:p>
            <a:pPr lvl="0"/>
            <a:r>
              <a:rPr lang="fi-FI" dirty="0" smtClean="0"/>
              <a:t>Kannattaa käyttää!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-omalla-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3888" y="1709740"/>
            <a:ext cx="3676264" cy="2163014"/>
          </a:xfrm>
        </p:spPr>
        <p:txBody>
          <a:bodyPr anchor="b">
            <a:noAutofit/>
          </a:bodyPr>
          <a:lstStyle>
            <a:lvl1pPr algn="l">
              <a:defRPr sz="45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 dirty="0" smtClean="0"/>
              <a:t>Väliotsikko </a:t>
            </a:r>
            <a:br>
              <a:rPr lang="fi-FI" dirty="0" smtClean="0"/>
            </a:br>
            <a:r>
              <a:rPr lang="fi-FI" dirty="0" smtClean="0"/>
              <a:t>ytimekkäästi </a:t>
            </a:r>
            <a:br>
              <a:rPr lang="fi-FI" dirty="0" smtClean="0"/>
            </a:br>
            <a:r>
              <a:rPr lang="fi-FI" dirty="0" smtClean="0"/>
              <a:t>tähän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äätös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4501260" y="2946366"/>
            <a:ext cx="4335332" cy="320308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fi-FI" b="1" dirty="0" smtClean="0">
                <a:latin typeface="Myriad Pro" charset="0"/>
                <a:ea typeface="Myriad Pro" charset="0"/>
                <a:cs typeface="Myriad Pro" charset="0"/>
              </a:rPr>
              <a:t>NIMI</a:t>
            </a: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/>
            </a:r>
            <a:b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</a:b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>sähköposti</a:t>
            </a:r>
          </a:p>
          <a:p>
            <a:r>
              <a:rPr lang="fi-FI" b="1" baseline="0" dirty="0" err="1" smtClean="0">
                <a:latin typeface="Myriad Pro" charset="0"/>
                <a:ea typeface="Myriad Pro" charset="0"/>
                <a:cs typeface="Myriad Pro" charset="0"/>
              </a:rPr>
              <a:t>stm.fi</a:t>
            </a: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>/ote</a:t>
            </a:r>
            <a:b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</a:b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>#</a:t>
            </a:r>
            <a:r>
              <a:rPr lang="fi-FI" b="1" baseline="0" dirty="0" err="1" smtClean="0">
                <a:latin typeface="Myriad Pro" charset="0"/>
                <a:ea typeface="Myriad Pro" charset="0"/>
                <a:cs typeface="Myriad Pro" charset="0"/>
              </a:rPr>
              <a:t>OTEhanke</a:t>
            </a: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/>
            </a:r>
            <a:b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</a:b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>#kärkihanke</a:t>
            </a:r>
          </a:p>
        </p:txBody>
      </p:sp>
      <p:sp>
        <p:nvSpPr>
          <p:cNvPr id="3" name="Otsikko 1"/>
          <p:cNvSpPr>
            <a:spLocks noGrp="1"/>
          </p:cNvSpPr>
          <p:nvPr>
            <p:ph type="ctrTitle" hasCustomPrompt="1"/>
          </p:nvPr>
        </p:nvSpPr>
        <p:spPr>
          <a:xfrm>
            <a:off x="4501260" y="457167"/>
            <a:ext cx="4335332" cy="2387600"/>
          </a:xfrm>
        </p:spPr>
        <p:txBody>
          <a:bodyPr anchor="b">
            <a:noAutofit/>
          </a:bodyPr>
          <a:lstStyle>
            <a:lvl1pPr algn="l">
              <a:defRPr sz="28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 dirty="0" smtClean="0"/>
              <a:t>NAPAKKA ESITYKSEN </a:t>
            </a:r>
            <a:br>
              <a:rPr lang="fi-FI" dirty="0" smtClean="0"/>
            </a:br>
            <a:r>
              <a:rPr lang="fi-FI" dirty="0" smtClean="0"/>
              <a:t>OTSIKKO TÄHÄN</a:t>
            </a: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90" y="6424966"/>
            <a:ext cx="1326668" cy="31502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35" y="6420439"/>
            <a:ext cx="1499727" cy="332001"/>
          </a:xfrm>
          <a:prstGeom prst="rect">
            <a:avLst/>
          </a:prstGeom>
        </p:spPr>
      </p:pic>
      <p:cxnSp>
        <p:nvCxnSpPr>
          <p:cNvPr id="12" name="Suora yhdysviiva 11"/>
          <p:cNvCxnSpPr/>
          <p:nvPr userDrawn="1"/>
        </p:nvCxnSpPr>
        <p:spPr>
          <a:xfrm>
            <a:off x="7372095" y="6329998"/>
            <a:ext cx="0" cy="435600"/>
          </a:xfrm>
          <a:prstGeom prst="line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neljällä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DIAN LYHYT OTSIKKO</a:t>
            </a:r>
            <a:endParaRPr lang="fi-FI" dirty="0"/>
          </a:p>
        </p:txBody>
      </p:sp>
      <p:sp>
        <p:nvSpPr>
          <p:cNvPr id="6" name="Kuvan paikkamerkki 2"/>
          <p:cNvSpPr>
            <a:spLocks noGrp="1"/>
          </p:cNvSpPr>
          <p:nvPr>
            <p:ph type="pic" idx="13"/>
          </p:nvPr>
        </p:nvSpPr>
        <p:spPr>
          <a:xfrm>
            <a:off x="0" y="762003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7" name="Kuvan paikkamerkki 2"/>
          <p:cNvSpPr>
            <a:spLocks noGrp="1"/>
          </p:cNvSpPr>
          <p:nvPr>
            <p:ph type="pic" idx="14"/>
          </p:nvPr>
        </p:nvSpPr>
        <p:spPr>
          <a:xfrm>
            <a:off x="0" y="2300539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8" name="Kuvan paikkamerkki 2"/>
          <p:cNvSpPr>
            <a:spLocks noGrp="1"/>
          </p:cNvSpPr>
          <p:nvPr>
            <p:ph type="pic" idx="16"/>
          </p:nvPr>
        </p:nvSpPr>
        <p:spPr>
          <a:xfrm>
            <a:off x="0" y="5369227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9" name="Kuvan paikkamerkki 2"/>
          <p:cNvSpPr>
            <a:spLocks noGrp="1"/>
          </p:cNvSpPr>
          <p:nvPr>
            <p:ph type="pic" idx="20"/>
          </p:nvPr>
        </p:nvSpPr>
        <p:spPr>
          <a:xfrm>
            <a:off x="0" y="3839075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+mn-lt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50460" y="6517263"/>
            <a:ext cx="2520000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&gt; Lisää &gt; alatunniste: lisää oma 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6283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yhdellä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DIAN LYHYT OTSIKKO</a:t>
            </a:r>
            <a:endParaRPr lang="fi-FI" dirty="0"/>
          </a:p>
        </p:txBody>
      </p:sp>
      <p:sp>
        <p:nvSpPr>
          <p:cNvPr id="6" name="Kuvan paikkamerkki 2"/>
          <p:cNvSpPr>
            <a:spLocks noGrp="1"/>
          </p:cNvSpPr>
          <p:nvPr>
            <p:ph type="pic" idx="13"/>
          </p:nvPr>
        </p:nvSpPr>
        <p:spPr>
          <a:xfrm>
            <a:off x="0" y="762003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+mn-lt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50460" y="6517263"/>
            <a:ext cx="2520000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6D91-149E-9E4A-8EA6-630E54DCC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59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691" r:id="rId3"/>
    <p:sldLayoutId id="2147483726" r:id="rId4"/>
    <p:sldLayoutId id="2147483704" r:id="rId5"/>
    <p:sldLayoutId id="2147483707" r:id="rId6"/>
    <p:sldLayoutId id="214748370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150000"/>
        <a:buFont typeface="Arial"/>
        <a:buChar char="•"/>
        <a:defRPr sz="2100" kern="1200">
          <a:solidFill>
            <a:schemeClr val="tx1"/>
          </a:solidFill>
          <a:latin typeface="Arial Hebrew Scholar" charset="-79"/>
          <a:ea typeface="Arial Hebrew Scholar" charset="-79"/>
          <a:cs typeface="Arial Hebrew Scholar" charset="-79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746996" y="143439"/>
            <a:ext cx="7886700" cy="618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968452" y="1214798"/>
            <a:ext cx="7092205" cy="476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Tekstiruutu 4"/>
          <p:cNvSpPr txBox="1"/>
          <p:nvPr userDrawn="1"/>
        </p:nvSpPr>
        <p:spPr>
          <a:xfrm>
            <a:off x="2132894" y="6526135"/>
            <a:ext cx="760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7C70104-4F76-CD4E-AAFC-71B053DEA09B}" type="datetime1">
              <a:rPr lang="fi-FI" sz="900" b="1" i="0" smtClean="0">
                <a:solidFill>
                  <a:schemeClr val="accent1"/>
                </a:solidFill>
                <a:latin typeface="+mn-lt"/>
                <a:ea typeface="Myriad Pro" charset="0"/>
                <a:cs typeface="Myriad Pro" charset="0"/>
              </a:rPr>
              <a:t>21.3.2018</a:t>
            </a:fld>
            <a:endParaRPr lang="fi-FI" sz="900" b="1" i="0" dirty="0">
              <a:solidFill>
                <a:schemeClr val="accent1"/>
              </a:solidFill>
              <a:latin typeface="+mn-lt"/>
              <a:ea typeface="Myriad Pro" charset="0"/>
              <a:cs typeface="Myriad Pro" charset="0"/>
            </a:endParaRPr>
          </a:p>
        </p:txBody>
      </p:sp>
      <p:sp>
        <p:nvSpPr>
          <p:cNvPr id="14" name="Tekstiruutu 13"/>
          <p:cNvSpPr txBox="1"/>
          <p:nvPr userDrawn="1"/>
        </p:nvSpPr>
        <p:spPr>
          <a:xfrm>
            <a:off x="1842794" y="6519019"/>
            <a:ext cx="37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A640C5-57A0-984F-B85C-018A32660E87}" type="slidenum">
              <a:rPr lang="fi-FI" sz="900" b="1" smtClean="0">
                <a:solidFill>
                  <a:schemeClr val="accent5"/>
                </a:solidFill>
              </a:rPr>
              <a:t>‹#›</a:t>
            </a:fld>
            <a:endParaRPr lang="fi-FI" sz="900" b="1" dirty="0">
              <a:solidFill>
                <a:schemeClr val="accent5"/>
              </a:solidFill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50460" y="6517263"/>
            <a:ext cx="2520000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&gt; Lisää &gt; alatunniste: lisää oma nimi</a:t>
            </a:r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90" y="6424966"/>
            <a:ext cx="1326668" cy="315023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35" y="6420439"/>
            <a:ext cx="1499727" cy="332001"/>
          </a:xfrm>
          <a:prstGeom prst="rect">
            <a:avLst/>
          </a:prstGeom>
        </p:spPr>
      </p:pic>
      <p:cxnSp>
        <p:nvCxnSpPr>
          <p:cNvPr id="17" name="Suora yhdysviiva 16"/>
          <p:cNvCxnSpPr/>
          <p:nvPr userDrawn="1"/>
        </p:nvCxnSpPr>
        <p:spPr>
          <a:xfrm>
            <a:off x="7372095" y="6329998"/>
            <a:ext cx="0" cy="435600"/>
          </a:xfrm>
          <a:prstGeom prst="line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11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25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Myriad Pro" charset="0"/>
          <a:cs typeface="Myriad Pro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5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Mallit työllistymiseen ja osallisuuteen -projekti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>
          <a:xfrm>
            <a:off x="551329" y="2886959"/>
            <a:ext cx="6858000" cy="2387600"/>
          </a:xfrm>
        </p:spPr>
        <p:txBody>
          <a:bodyPr/>
          <a:lstStyle/>
          <a:p>
            <a:r>
              <a:rPr lang="fi-FI" dirty="0" err="1" smtClean="0"/>
              <a:t>Keski</a:t>
            </a:r>
            <a:r>
              <a:rPr lang="fi-FI" dirty="0" smtClean="0"/>
              <a:t>-Pohjanmaan osatyökykyisille tie työelämään – KP </a:t>
            </a:r>
            <a:r>
              <a:rPr lang="fi-FI" dirty="0" smtClean="0"/>
              <a:t>OTE</a:t>
            </a:r>
            <a:br>
              <a:rPr lang="fi-FI" dirty="0" smtClean="0"/>
            </a:br>
            <a:r>
              <a:rPr lang="fi-FI" dirty="0" smtClean="0"/>
              <a:t>4/2017 – 12/2018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45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27110" y="179654"/>
            <a:ext cx="7886700" cy="61856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248717" y="950686"/>
            <a:ext cx="8635307" cy="5226277"/>
          </a:xfrm>
        </p:spPr>
        <p:txBody>
          <a:bodyPr/>
          <a:lstStyle/>
          <a:p>
            <a:pPr marL="0" indent="0" algn="ctr">
              <a:buNone/>
            </a:pPr>
            <a:r>
              <a:rPr lang="fi-FI" sz="2800" b="1" dirty="0" smtClean="0"/>
              <a:t>VISIO</a:t>
            </a:r>
            <a:endParaRPr lang="fi-FI" sz="2800" b="1" dirty="0"/>
          </a:p>
          <a:p>
            <a:pPr marL="0" indent="0" algn="ctr">
              <a:buNone/>
            </a:pPr>
            <a:r>
              <a:rPr lang="fi-FI" dirty="0"/>
              <a:t>Tarjotaan osatyökykyisille kuntalaisille palvelut tarpeenmukaisesti ja oikea-aikaisesti edistämään työllistymistä ja osallisuutta.</a:t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Toiminta-alue: </a:t>
            </a:r>
            <a:r>
              <a:rPr lang="fi-FI" dirty="0" err="1" smtClean="0"/>
              <a:t>Keski</a:t>
            </a:r>
            <a:r>
              <a:rPr lang="fi-FI" dirty="0" smtClean="0"/>
              <a:t>-Pohjanmaan sosiaali- ja terveyspalvelukuntayhtymä </a:t>
            </a:r>
            <a:r>
              <a:rPr lang="fi-FI" dirty="0" err="1" smtClean="0"/>
              <a:t>Soiten</a:t>
            </a:r>
            <a:r>
              <a:rPr lang="fi-FI" dirty="0" smtClean="0"/>
              <a:t> alueen jäsenkunnat 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(Halsua, Kannus, Kaustinen, Kokkola, Lestijärvi, Perho,</a:t>
            </a:r>
            <a:br>
              <a:rPr lang="fi-FI" dirty="0" smtClean="0"/>
            </a:br>
            <a:r>
              <a:rPr lang="fi-FI" dirty="0" smtClean="0"/>
              <a:t> Reisjärvi, Toholampi ja Veteli).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r>
              <a:rPr lang="fi-FI" dirty="0" smtClean="0"/>
              <a:t>Kohderyhmä: Työikäiset osatyökykyiset henkilöt eli pitkä-aikaistyöttömät, mielenterveyskuntoutujat, vammaiset ja kehitysvammaiset</a:t>
            </a:r>
          </a:p>
          <a:p>
            <a:endParaRPr lang="fi-FI" dirty="0" smtClean="0"/>
          </a:p>
          <a:p>
            <a:pPr marL="0" indent="0" algn="ctr">
              <a:buNone/>
            </a:pPr>
            <a:endParaRPr lang="fi-FI" dirty="0" smtClean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514" y="2279123"/>
            <a:ext cx="1757510" cy="301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489" y="1344559"/>
            <a:ext cx="7127875" cy="4466424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308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Tulokset ja muutokset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248717" y="1138518"/>
            <a:ext cx="8635307" cy="5038445"/>
          </a:xfrm>
        </p:spPr>
        <p:txBody>
          <a:bodyPr/>
          <a:lstStyle/>
          <a:p>
            <a:r>
              <a:rPr lang="fi-FI" sz="2000" dirty="0" smtClean="0">
                <a:ea typeface="Myriad Pro" charset="0"/>
                <a:cs typeface="Myriad Pro" charset="0"/>
              </a:rPr>
              <a:t>Erityisen tuen tarpeessa olevien opiskelijoiden palveluja ei ole vielä riittävästi yhteen sovitettu saattamaan valmistuva opiskelija työelämään. </a:t>
            </a:r>
            <a:r>
              <a:rPr lang="fi-FI" dirty="0" smtClean="0"/>
              <a:t>	</a:t>
            </a:r>
            <a:r>
              <a:rPr lang="fi-FI" sz="2000" dirty="0" smtClean="0">
                <a:ea typeface="Myriad Pro" charset="0"/>
                <a:cs typeface="Myriad Pro" charset="0"/>
              </a:rPr>
              <a:t>Opiskelijan tueksi </a:t>
            </a:r>
            <a:r>
              <a:rPr lang="fi-FI" dirty="0" smtClean="0"/>
              <a:t>on koottu monialainen yhteistyöverkosto ja 	</a:t>
            </a:r>
            <a:r>
              <a:rPr lang="fi-FI" i="1" dirty="0" smtClean="0"/>
              <a:t>Hyvinvointitiimi</a:t>
            </a:r>
            <a:r>
              <a:rPr lang="fi-FI" dirty="0" smtClean="0"/>
              <a:t>, jotka suunnittelevat tarvittavat tukitoimet 	työllistymisen parantamiseksi.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Heikossa työmarkkina-asemassa olevat </a:t>
            </a:r>
            <a:r>
              <a:rPr lang="fi-FI" dirty="0" smtClean="0"/>
              <a:t>tarvitsevat tiivistä ja  </a:t>
            </a:r>
            <a:r>
              <a:rPr lang="fi-FI" dirty="0"/>
              <a:t>työpaikoille ulottuvaa tukea </a:t>
            </a:r>
            <a:r>
              <a:rPr lang="fi-FI" dirty="0" smtClean="0"/>
              <a:t>työllistyäkseen</a:t>
            </a:r>
          </a:p>
          <a:p>
            <a:pPr marL="914400" lvl="2" indent="0">
              <a:buNone/>
            </a:pPr>
            <a:r>
              <a:rPr lang="fi-FI" dirty="0" smtClean="0"/>
              <a:t>Kokeilussa </a:t>
            </a:r>
            <a:r>
              <a:rPr lang="fi-FI" dirty="0" err="1" smtClean="0"/>
              <a:t>pilotoitavan</a:t>
            </a:r>
            <a:r>
              <a:rPr lang="fi-FI" dirty="0" smtClean="0"/>
              <a:t>, näyttöön perustuvan työhönvalmennuksen mallin avulla on tapahtunut työllistymistä palkkatyösuhteiseen työhön. Palvelun lähtökohtana on ollut asiakkaan osaaminen ja asiakkaan oma toive työstä.</a:t>
            </a:r>
          </a:p>
          <a:p>
            <a:pPr marL="914400" lvl="2" indent="0">
              <a:buNone/>
            </a:pPr>
            <a:endParaRPr lang="fi-FI" dirty="0" smtClean="0">
              <a:ea typeface="Myriad Pro" charset="0"/>
              <a:cs typeface="Myriad Pro" charset="0"/>
            </a:endParaRPr>
          </a:p>
          <a:p>
            <a:r>
              <a:rPr lang="fi-FI" dirty="0" smtClean="0"/>
              <a:t>Heikossa työmarkkina-asemassa olevien ääni on saatava kuuluviin. 	Kokeilussa </a:t>
            </a:r>
            <a:r>
              <a:rPr lang="fi-FI" dirty="0" err="1" smtClean="0"/>
              <a:t>pilotoiva</a:t>
            </a:r>
            <a:r>
              <a:rPr lang="fi-FI" dirty="0" smtClean="0"/>
              <a:t> </a:t>
            </a:r>
            <a:r>
              <a:rPr lang="fi-FI" dirty="0" smtClean="0"/>
              <a:t>osallistava viestintätiimi </a:t>
            </a:r>
            <a:r>
              <a:rPr lang="fi-FI" dirty="0" smtClean="0"/>
              <a:t>on osa </a:t>
            </a:r>
            <a:r>
              <a:rPr lang="fi-FI" dirty="0" err="1" smtClean="0"/>
              <a:t>Soiten</a:t>
            </a:r>
            <a:r>
              <a:rPr lang="fi-FI" dirty="0" smtClean="0"/>
              <a:t> 	asiakasraatitoimintaa. 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sz="2000" dirty="0">
                <a:ea typeface="Myriad Pro" charset="0"/>
                <a:cs typeface="Myriad Pro" charset="0"/>
              </a:rPr>
              <a:t/>
            </a:r>
            <a:br>
              <a:rPr lang="fi-FI" sz="2000" dirty="0">
                <a:ea typeface="Myriad Pro" charset="0"/>
                <a:cs typeface="Myriad Pro" charset="0"/>
              </a:rPr>
            </a:br>
            <a:endParaRPr lang="fi-FI" sz="2000" dirty="0">
              <a:ea typeface="Myriad Pro" charset="0"/>
              <a:cs typeface="Myriad Pro" charset="0"/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&gt; Lisää &gt; alatunniste: lisää oma nimi</a:t>
            </a:r>
            <a:endParaRPr lang="fi-FI" dirty="0"/>
          </a:p>
        </p:txBody>
      </p:sp>
      <p:sp>
        <p:nvSpPr>
          <p:cNvPr id="3" name="Nuoli oikealle 2"/>
          <p:cNvSpPr/>
          <p:nvPr/>
        </p:nvSpPr>
        <p:spPr>
          <a:xfrm>
            <a:off x="712506" y="1724369"/>
            <a:ext cx="347037" cy="256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Nuoli oikealle 3"/>
          <p:cNvSpPr/>
          <p:nvPr/>
        </p:nvSpPr>
        <p:spPr>
          <a:xfrm>
            <a:off x="710008" y="3657740"/>
            <a:ext cx="347037" cy="283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Nuoli oikealle 8"/>
          <p:cNvSpPr/>
          <p:nvPr/>
        </p:nvSpPr>
        <p:spPr>
          <a:xfrm>
            <a:off x="710007" y="5523538"/>
            <a:ext cx="347037" cy="256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97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Juurruttaminen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248717" y="885771"/>
            <a:ext cx="8750140" cy="5529544"/>
          </a:xfrm>
        </p:spPr>
        <p:txBody>
          <a:bodyPr/>
          <a:lstStyle/>
          <a:p>
            <a:r>
              <a:rPr lang="fi-FI" dirty="0" smtClean="0"/>
              <a:t>Kokeilun </a:t>
            </a:r>
            <a:r>
              <a:rPr lang="fi-FI" dirty="0" smtClean="0"/>
              <a:t>tuloksena syntynyt </a:t>
            </a:r>
            <a:r>
              <a:rPr lang="fi-FI" b="1" dirty="0" smtClean="0"/>
              <a:t>Työikäisten monialainen palvelumalli </a:t>
            </a:r>
            <a:r>
              <a:rPr lang="fi-FI" dirty="0" smtClean="0"/>
              <a:t>tulee </a:t>
            </a:r>
            <a:r>
              <a:rPr lang="fi-FI" dirty="0" smtClean="0"/>
              <a:t>olla </a:t>
            </a:r>
            <a:r>
              <a:rPr lang="fi-FI" dirty="0" smtClean="0"/>
              <a:t>osa </a:t>
            </a:r>
            <a:r>
              <a:rPr lang="fi-FI" dirty="0" err="1" smtClean="0"/>
              <a:t>Keski</a:t>
            </a:r>
            <a:r>
              <a:rPr lang="fi-FI" dirty="0" smtClean="0"/>
              <a:t>-Pohjanmaan </a:t>
            </a:r>
            <a:r>
              <a:rPr lang="fi-FI" dirty="0" smtClean="0"/>
              <a:t>maakuntastrategiaa</a:t>
            </a:r>
            <a:endParaRPr lang="fi-FI" dirty="0" smtClean="0"/>
          </a:p>
          <a:p>
            <a:r>
              <a:rPr lang="fi-FI" dirty="0" smtClean="0"/>
              <a:t>KP OTE –kokeilu mukana monialaista työllistymisen tukea tarvitsevien  palvelujen valmistelussa.</a:t>
            </a:r>
          </a:p>
          <a:p>
            <a:endParaRPr lang="fi-FI" sz="2000" dirty="0" smtClean="0">
              <a:ea typeface="Myriad Pro" charset="0"/>
              <a:cs typeface="Myriad Pro" charset="0"/>
            </a:endParaRPr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sz="2000" dirty="0">
                <a:ea typeface="Myriad Pro" charset="0"/>
                <a:cs typeface="Myriad Pro" charset="0"/>
              </a:rPr>
              <a:t/>
            </a:r>
            <a:br>
              <a:rPr lang="fi-FI" sz="2000" dirty="0">
                <a:ea typeface="Myriad Pro" charset="0"/>
                <a:cs typeface="Myriad Pro" charset="0"/>
              </a:rPr>
            </a:br>
            <a:endParaRPr lang="fi-FI" sz="2000" dirty="0">
              <a:ea typeface="Myriad Pro" charset="0"/>
              <a:cs typeface="Myriad Pro" charset="0"/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&gt; Lisää &gt; alatunniste: lisää oma nimi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341" y="2256971"/>
            <a:ext cx="5399315" cy="399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b="1" dirty="0" smtClean="0"/>
              <a:t>Anu Pippola</a:t>
            </a:r>
            <a:r>
              <a:rPr lang="fi-FI" b="1" dirty="0"/>
              <a:t/>
            </a:r>
            <a:br>
              <a:rPr lang="fi-FI" b="1" dirty="0"/>
            </a:br>
            <a:r>
              <a:rPr lang="fi-FI" b="1" dirty="0" err="1" smtClean="0"/>
              <a:t>anu.pippola@soite.fi</a:t>
            </a:r>
            <a:endParaRPr lang="fi-FI" b="1" dirty="0"/>
          </a:p>
          <a:p>
            <a:r>
              <a:rPr lang="fi-FI" b="1" dirty="0" err="1" smtClean="0"/>
              <a:t>stm.fi</a:t>
            </a:r>
            <a:r>
              <a:rPr lang="fi-FI" b="1" dirty="0" smtClean="0"/>
              <a:t>/ote</a:t>
            </a:r>
            <a:r>
              <a:rPr lang="fi-FI" b="1" dirty="0"/>
              <a:t/>
            </a:r>
            <a:br>
              <a:rPr lang="fi-FI" b="1" dirty="0"/>
            </a:br>
            <a:r>
              <a:rPr lang="fi-FI" b="1" dirty="0" smtClean="0"/>
              <a:t>#</a:t>
            </a:r>
            <a:r>
              <a:rPr lang="fi-FI" b="1" dirty="0" err="1" smtClean="0"/>
              <a:t>OTEhanke</a:t>
            </a:r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#kärkihanke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43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PE">
  <a:themeElements>
    <a:clrScheme name="o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FD7"/>
      </a:accent1>
      <a:accent2>
        <a:srgbClr val="797979"/>
      </a:accent2>
      <a:accent3>
        <a:srgbClr val="FEFFFF"/>
      </a:accent3>
      <a:accent4>
        <a:srgbClr val="00AFD7"/>
      </a:accent4>
      <a:accent5>
        <a:srgbClr val="797979"/>
      </a:accent5>
      <a:accent6>
        <a:srgbClr val="FEFFFF"/>
      </a:accent6>
      <a:hlink>
        <a:srgbClr val="00AFD7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PE-sisältösivut">
  <a:themeElements>
    <a:clrScheme name="o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FD7"/>
      </a:accent1>
      <a:accent2>
        <a:srgbClr val="797979"/>
      </a:accent2>
      <a:accent3>
        <a:srgbClr val="FEFFFF"/>
      </a:accent3>
      <a:accent4>
        <a:srgbClr val="00AFD7"/>
      </a:accent4>
      <a:accent5>
        <a:srgbClr val="797979"/>
      </a:accent5>
      <a:accent6>
        <a:srgbClr val="FEFFFF"/>
      </a:accent6>
      <a:hlink>
        <a:srgbClr val="00AFD7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105</Words>
  <Application>Microsoft Office PowerPoint</Application>
  <PresentationFormat>Näytössä katseltava diaesitys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Arial Hebrew Scholar</vt:lpstr>
      <vt:lpstr>Calibri</vt:lpstr>
      <vt:lpstr>Myriad Pro</vt:lpstr>
      <vt:lpstr>LAPE</vt:lpstr>
      <vt:lpstr>LAPE-sisältösivut</vt:lpstr>
      <vt:lpstr>Keski-Pohjanmaan osatyökykyisille tie työelämään – KP OTE 4/2017 – 12/2018</vt:lpstr>
      <vt:lpstr>PowerPoint-esitys</vt:lpstr>
      <vt:lpstr>PowerPoint-esitys</vt:lpstr>
      <vt:lpstr>Tulokset ja muutokset</vt:lpstr>
      <vt:lpstr>Juurruttaminen</vt:lpstr>
      <vt:lpstr>Kiitos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Mari Koivunen</dc:creator>
  <cp:lastModifiedBy>Pippola Anu</cp:lastModifiedBy>
  <cp:revision>117</cp:revision>
  <dcterms:created xsi:type="dcterms:W3CDTF">2017-09-22T11:01:59Z</dcterms:created>
  <dcterms:modified xsi:type="dcterms:W3CDTF">2018-03-21T09:11:12Z</dcterms:modified>
</cp:coreProperties>
</file>